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Lst>
  <p:notesMasterIdLst>
    <p:notesMasterId r:id="rId17"/>
  </p:notesMasterIdLst>
  <p:handoutMasterIdLst>
    <p:handoutMasterId r:id="rId18"/>
  </p:handoutMasterIdLst>
  <p:sldIdLst>
    <p:sldId id="1042" r:id="rId5"/>
    <p:sldId id="2145706631" r:id="rId6"/>
    <p:sldId id="2145706641" r:id="rId7"/>
    <p:sldId id="2145706643" r:id="rId8"/>
    <p:sldId id="2145706644" r:id="rId9"/>
    <p:sldId id="2145706645" r:id="rId10"/>
    <p:sldId id="2145706646" r:id="rId11"/>
    <p:sldId id="2145706647" r:id="rId12"/>
    <p:sldId id="2145706649" r:id="rId13"/>
    <p:sldId id="2145706648" r:id="rId14"/>
    <p:sldId id="1041" r:id="rId15"/>
    <p:sldId id="2145706627" r:id="rId16"/>
  </p:sldIdLst>
  <p:sldSz cx="12192000" cy="6858000"/>
  <p:notesSz cx="6858000" cy="9144000"/>
  <p:embeddedFontLst>
    <p:embeddedFont>
      <p:font typeface="Ubuntu" panose="020B0504030602030204" pitchFamily="34" charset="0"/>
      <p:regular r:id="rId19"/>
      <p:bold r:id="rId20"/>
      <p:italic r:id="rId21"/>
      <p:boldItalic r:id="rId22"/>
    </p:embeddedFont>
    <p:embeddedFont>
      <p:font typeface="Ubuntu Medium" panose="020B0604030602030204" pitchFamily="34" charset="0"/>
      <p:regular r:id="rId23"/>
      <p:italic r:id="rId24"/>
    </p:embeddedFont>
  </p:embeddedFontLst>
  <p:custDataLst>
    <p:tags r:id="rId25"/>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178C3D"/>
    <a:srgbClr val="272936"/>
    <a:srgbClr val="173340"/>
    <a:srgbClr val="ECECEC"/>
    <a:srgbClr val="D9D9D9"/>
    <a:srgbClr val="2B0A3D"/>
    <a:srgbClr val="0070A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C9F03F-D9B3-98C5-ED38-EE31767FD221}" v="629" dt="2023-10-25T17:50:13.948"/>
    <p1510:client id="{D4047C97-9C68-4F69-AE7A-A147FF251861}" v="9" vWet="11" dt="2023-10-26T18:45:05.424"/>
    <p1510:client id="{DFC02118-8BF4-FED2-F61E-440D4F541C69}" v="104" dt="2023-10-26T18:47:25.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7" autoAdjust="0"/>
    <p:restoredTop sz="96988" autoAdjust="0"/>
  </p:normalViewPr>
  <p:slideViewPr>
    <p:cSldViewPr snapToObjects="1">
      <p:cViewPr varScale="1">
        <p:scale>
          <a:sx n="159" d="100"/>
          <a:sy n="159" d="100"/>
        </p:scale>
        <p:origin x="306" y="138"/>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26/10/2023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26/10/2023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91565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100538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pl-PL"/>
              <a:t>Kliknij, aby edytować styl</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pl-PL"/>
              <a:t>Kliknij, aby edytować styl</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pl-PL"/>
              <a:t>Kliknij, aby edytować styl</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pl-PL"/>
              <a:t>Kliknij, aby edytować styl</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pl-PL"/>
              <a:t>Kliknij, aby edytować styl</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pl-PL"/>
              <a:t>Kliknij, aby edytować styl</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pl-PL"/>
              <a:t>Kliknij, aby edytować styl</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pl-PL"/>
              <a:t>Kliknij, aby edytować styl</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pl-PL"/>
              <a:t>Kliknij, aby edytować styl</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pl-PL"/>
              <a:t>Kliknij, aby edytować styl</a:t>
            </a:r>
            <a:endParaRPr lang="en-US"/>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pl-PL"/>
              <a:t>Kliknij, aby edytować styl</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pl-PL"/>
              <a:t>Kliknij ikonę, aby dodać obraz</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ytuł i zawartość">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pl-PL"/>
              <a:t>Kliknij, aby edytować styl</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pl-PL"/>
              <a:t>Kliknij, aby edytować styl</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pl-PL"/>
              <a:t>Kliknij, aby edytować styl</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pl-PL"/>
              <a:t>Kliknij, aby edytować styl</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3987" r:id="rId19"/>
    <p:sldLayoutId id="2147483984" r:id="rId20"/>
    <p:sldLayoutId id="2147483985" r:id="rId2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a:xfrm>
            <a:off x="404813" y="1323344"/>
            <a:ext cx="11386134" cy="3046988"/>
          </a:xfrm>
        </p:spPr>
        <p:txBody>
          <a:bodyPr/>
          <a:lstStyle/>
          <a:p>
            <a:r>
              <a:rPr lang="en-GB" dirty="0"/>
              <a:t>No Rest</a:t>
            </a:r>
            <a:br>
              <a:rPr lang="en-GB" dirty="0"/>
            </a:br>
            <a:r>
              <a:rPr lang="en-GB" dirty="0"/>
              <a:t>         till </a:t>
            </a:r>
            <a:br>
              <a:rPr lang="en-GB" dirty="0"/>
            </a:br>
            <a:r>
              <a:rPr lang="en-GB" dirty="0" err="1"/>
              <a:t>gRpc</a:t>
            </a:r>
            <a:r>
              <a:rPr lang="en-GB" dirty="0"/>
              <a:t>!</a:t>
            </a:r>
          </a:p>
        </p:txBody>
      </p:sp>
      <p:sp>
        <p:nvSpPr>
          <p:cNvPr id="5" name="pole tekstowe 4">
            <a:extLst>
              <a:ext uri="{FF2B5EF4-FFF2-40B4-BE49-F238E27FC236}">
                <a16:creationId xmlns:a16="http://schemas.microsoft.com/office/drawing/2014/main" id="{EBE1DB08-9CA7-677A-7F07-BD95E74E7971}"/>
              </a:ext>
            </a:extLst>
          </p:cNvPr>
          <p:cNvSpPr txBox="1"/>
          <p:nvPr/>
        </p:nvSpPr>
        <p:spPr>
          <a:xfrm>
            <a:off x="3000122" y="3229238"/>
            <a:ext cx="6129716" cy="646331"/>
          </a:xfrm>
          <a:prstGeom prst="rect">
            <a:avLst/>
          </a:prstGeom>
          <a:noFill/>
        </p:spPr>
        <p:txBody>
          <a:bodyPr wrap="square">
            <a:spAutoFit/>
          </a:bodyPr>
          <a:lstStyle/>
          <a:p>
            <a:r>
              <a:rPr lang="en-GB" dirty="0"/>
              <a:t>TITLE UBUNTU CAPS</a:t>
            </a:r>
            <a:br>
              <a:rPr lang="en-GB" dirty="0"/>
            </a:br>
            <a:r>
              <a:rPr lang="en-GB" dirty="0"/>
              <a:t>(WORK FOR 1 OR 2 LINES OF TITLE)</a:t>
            </a:r>
            <a:endParaRPr lang="pl-PL" dirty="0"/>
          </a:p>
        </p:txBody>
      </p:sp>
      <p:sp>
        <p:nvSpPr>
          <p:cNvPr id="7" name="pole tekstowe 6">
            <a:extLst>
              <a:ext uri="{FF2B5EF4-FFF2-40B4-BE49-F238E27FC236}">
                <a16:creationId xmlns:a16="http://schemas.microsoft.com/office/drawing/2014/main" id="{47DC09CA-4A55-AEC0-421E-83BA8DE93332}"/>
              </a:ext>
            </a:extLst>
          </p:cNvPr>
          <p:cNvSpPr txBox="1"/>
          <p:nvPr/>
        </p:nvSpPr>
        <p:spPr>
          <a:xfrm>
            <a:off x="3000122" y="3229238"/>
            <a:ext cx="6129716" cy="369332"/>
          </a:xfrm>
          <a:prstGeom prst="rect">
            <a:avLst/>
          </a:prstGeom>
          <a:noFill/>
        </p:spPr>
        <p:txBody>
          <a:bodyPr wrap="square" lIns="91440" tIns="45720" rIns="91440" bIns="45720" anchor="t">
            <a:spAutoFit/>
          </a:bodyPr>
          <a:lstStyle/>
          <a:p>
            <a:r>
              <a:rPr lang="en-GB" dirty="0"/>
              <a:t>TITLE UBUNTU CAPS(WORK FOR 1 OR 2 LINES OF TITLE)</a:t>
            </a:r>
            <a:endParaRPr lang="pl-PL" dirty="0"/>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268289"/>
            <a:ext cx="11083381" cy="798512"/>
          </a:xfrm>
        </p:spPr>
        <p:txBody>
          <a:bodyPr/>
          <a:lstStyle/>
          <a:p>
            <a:r>
              <a:rPr lang="en-US" dirty="0"/>
              <a:t>Disadvantages:</a:t>
            </a:r>
            <a:br>
              <a:rPr lang="en-US" dirty="0"/>
            </a:br>
            <a:endParaRPr lang="en-GB" sz="2000" dirty="0"/>
          </a:p>
        </p:txBody>
      </p:sp>
      <p:sp>
        <p:nvSpPr>
          <p:cNvPr id="4" name="Title 1">
            <a:extLst>
              <a:ext uri="{FF2B5EF4-FFF2-40B4-BE49-F238E27FC236}">
                <a16:creationId xmlns:a16="http://schemas.microsoft.com/office/drawing/2014/main" id="{19CA76C3-0071-7727-3159-705211561B14}"/>
              </a:ext>
            </a:extLst>
          </p:cNvPr>
          <p:cNvSpPr txBox="1">
            <a:spLocks/>
          </p:cNvSpPr>
          <p:nvPr/>
        </p:nvSpPr>
        <p:spPr>
          <a:xfrm>
            <a:off x="402230" y="801688"/>
            <a:ext cx="10941315" cy="386876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GB" sz="3600"/>
          </a:p>
        </p:txBody>
      </p:sp>
      <p:sp>
        <p:nvSpPr>
          <p:cNvPr id="6" name="Title 1">
            <a:extLst>
              <a:ext uri="{FF2B5EF4-FFF2-40B4-BE49-F238E27FC236}">
                <a16:creationId xmlns:a16="http://schemas.microsoft.com/office/drawing/2014/main" id="{7EC96BC4-B65A-CFAF-6408-CA988B50B3D5}"/>
              </a:ext>
            </a:extLst>
          </p:cNvPr>
          <p:cNvSpPr txBox="1">
            <a:spLocks/>
          </p:cNvSpPr>
          <p:nvPr/>
        </p:nvSpPr>
        <p:spPr>
          <a:xfrm>
            <a:off x="557538" y="1524000"/>
            <a:ext cx="11076924" cy="386876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br>
              <a:rPr lang="en-US" sz="4000" dirty="0"/>
            </a:br>
            <a:br>
              <a:rPr lang="en-US" sz="3200" dirty="0"/>
            </a:br>
            <a:endParaRPr lang="en-US" sz="2000" dirty="0"/>
          </a:p>
        </p:txBody>
      </p:sp>
      <p:sp>
        <p:nvSpPr>
          <p:cNvPr id="7" name="Title 1">
            <a:extLst>
              <a:ext uri="{FF2B5EF4-FFF2-40B4-BE49-F238E27FC236}">
                <a16:creationId xmlns:a16="http://schemas.microsoft.com/office/drawing/2014/main" id="{67C59767-4561-DF47-17E3-EA37490EBF9C}"/>
              </a:ext>
            </a:extLst>
          </p:cNvPr>
          <p:cNvSpPr txBox="1">
            <a:spLocks/>
          </p:cNvSpPr>
          <p:nvPr/>
        </p:nvSpPr>
        <p:spPr>
          <a:xfrm>
            <a:off x="557538" y="1637949"/>
            <a:ext cx="11076924" cy="4059613"/>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US" sz="2000" dirty="0"/>
          </a:p>
        </p:txBody>
      </p:sp>
      <p:sp>
        <p:nvSpPr>
          <p:cNvPr id="8" name="Title 1">
            <a:extLst>
              <a:ext uri="{FF2B5EF4-FFF2-40B4-BE49-F238E27FC236}">
                <a16:creationId xmlns:a16="http://schemas.microsoft.com/office/drawing/2014/main" id="{3421E6AB-42C0-EA02-B98A-C683820FA8C5}"/>
              </a:ext>
            </a:extLst>
          </p:cNvPr>
          <p:cNvSpPr txBox="1">
            <a:spLocks/>
          </p:cNvSpPr>
          <p:nvPr/>
        </p:nvSpPr>
        <p:spPr>
          <a:xfrm>
            <a:off x="709938" y="1676400"/>
            <a:ext cx="11076924" cy="386876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sz="3200" dirty="0"/>
              <a:t>While </a:t>
            </a:r>
            <a:r>
              <a:rPr lang="en-US" sz="3200" dirty="0" err="1"/>
              <a:t>grpc</a:t>
            </a:r>
            <a:r>
              <a:rPr lang="en-US" sz="3200" dirty="0"/>
              <a:t> has many advantages, it’s learning curve is steeper and you need more tools.</a:t>
            </a:r>
          </a:p>
          <a:p>
            <a:r>
              <a:rPr lang="en-US" sz="3200" dirty="0"/>
              <a:t>Average Rest enjoyer saying how to make a request:</a:t>
            </a:r>
          </a:p>
          <a:p>
            <a:r>
              <a:rPr lang="en-US" sz="3200" dirty="0"/>
              <a:t>- Paste this in browser and hit enter</a:t>
            </a:r>
          </a:p>
          <a:p>
            <a:r>
              <a:rPr lang="en-US" sz="3200" dirty="0"/>
              <a:t>Average </a:t>
            </a:r>
            <a:r>
              <a:rPr lang="en-US" sz="3200" dirty="0" err="1"/>
              <a:t>grpc</a:t>
            </a:r>
            <a:r>
              <a:rPr lang="en-US" sz="3200" dirty="0"/>
              <a:t> fan:</a:t>
            </a:r>
          </a:p>
          <a:p>
            <a:br>
              <a:rPr lang="en-US" dirty="0"/>
            </a:br>
            <a:endParaRPr lang="en-US" sz="2000" dirty="0"/>
          </a:p>
        </p:txBody>
      </p:sp>
    </p:spTree>
    <p:extLst>
      <p:ext uri="{BB962C8B-B14F-4D97-AF65-F5344CB8AC3E}">
        <p14:creationId xmlns:p14="http://schemas.microsoft.com/office/powerpoint/2010/main" val="72116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360,000 team members more </a:t>
            </a:r>
            <a:r>
              <a:rPr lang="en-US" sz="900" dirty="0">
                <a:solidFill>
                  <a:schemeClr val="bg1"/>
                </a:solidFill>
                <a:effectLst/>
                <a:ea typeface="Verdana" panose="020B0604030504040204" pitchFamily="34" charset="0"/>
              </a:rPr>
              <a:t>than</a:t>
            </a:r>
            <a:r>
              <a:rPr lang="en-GB" sz="900" dirty="0">
                <a:solidFill>
                  <a:schemeClr val="bg1"/>
                </a:solidFill>
                <a:effectLst/>
                <a:ea typeface="Verdana" panose="020B0604030504040204" pitchFamily="34" charset="0"/>
              </a:rPr>
              <a:t>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2022 global revenues of €22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FFDAD81-0B9E-4976-96A1-3248CF9CD1D6}"/>
              </a:ext>
              <a:ext uri="{C183D7F6-B498-43B3-948B-1728B52AA6E4}">
                <adec:decorative xmlns:adec="http://schemas.microsoft.com/office/drawing/2017/decorative" val="1"/>
              </a:ext>
            </a:extLst>
          </p:cNvPr>
          <p:cNvPicPr preferRelativeResize="0">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295800" y="14249"/>
            <a:ext cx="7896200" cy="6843751"/>
          </a:xfrm>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4295800" y="0"/>
            <a:ext cx="789620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317846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1185133"/>
            <a:ext cx="11386134" cy="3323987"/>
          </a:xfrm>
        </p:spPr>
        <p:txBody>
          <a:bodyPr/>
          <a:lstStyle/>
          <a:p>
            <a:r>
              <a:rPr lang="en-GB" dirty="0"/>
              <a:t>No Rest</a:t>
            </a:r>
            <a:br>
              <a:rPr lang="en-GB" dirty="0"/>
            </a:br>
            <a:r>
              <a:rPr lang="en-GB" dirty="0"/>
              <a:t>         till </a:t>
            </a:r>
            <a:br>
              <a:rPr lang="en-GB" dirty="0"/>
            </a:br>
            <a:r>
              <a:rPr lang="en-GB" dirty="0" err="1"/>
              <a:t>gRpc</a:t>
            </a:r>
            <a:r>
              <a:rPr lang="en-GB" dirty="0"/>
              <a:t>!</a:t>
            </a:r>
          </a:p>
        </p:txBody>
      </p:sp>
    </p:spTree>
    <p:extLst>
      <p:ext uri="{BB962C8B-B14F-4D97-AF65-F5344CB8AC3E}">
        <p14:creationId xmlns:p14="http://schemas.microsoft.com/office/powerpoint/2010/main" val="2101722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268288"/>
            <a:ext cx="10947772" cy="342899"/>
          </a:xfrm>
        </p:spPr>
        <p:txBody>
          <a:bodyPr/>
          <a:lstStyle/>
          <a:p>
            <a:pPr algn="ctr"/>
            <a:r>
              <a:rPr lang="en-GB" sz="2000" dirty="0"/>
              <a:t>When it comes to communications, most coders have clear preferences:</a:t>
            </a:r>
            <a:endParaRPr lang="en-US" sz="2000"/>
          </a:p>
        </p:txBody>
      </p:sp>
      <p:pic>
        <p:nvPicPr>
          <p:cNvPr id="7" name="Obraz 6">
            <a:extLst>
              <a:ext uri="{FF2B5EF4-FFF2-40B4-BE49-F238E27FC236}">
                <a16:creationId xmlns:a16="http://schemas.microsoft.com/office/drawing/2014/main" id="{15102275-FEE1-19AC-4C05-A1C3F6FFD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062" y="812368"/>
            <a:ext cx="4566835" cy="4478885"/>
          </a:xfrm>
          <a:prstGeom prst="rect">
            <a:avLst/>
          </a:prstGeom>
        </p:spPr>
      </p:pic>
      <p:sp>
        <p:nvSpPr>
          <p:cNvPr id="4" name="Title 1">
            <a:extLst>
              <a:ext uri="{FF2B5EF4-FFF2-40B4-BE49-F238E27FC236}">
                <a16:creationId xmlns:a16="http://schemas.microsoft.com/office/drawing/2014/main" id="{83136109-D629-CD08-7F02-A095574AF597}"/>
              </a:ext>
            </a:extLst>
          </p:cNvPr>
          <p:cNvSpPr txBox="1">
            <a:spLocks/>
          </p:cNvSpPr>
          <p:nvPr/>
        </p:nvSpPr>
        <p:spPr>
          <a:xfrm>
            <a:off x="621789" y="5761146"/>
            <a:ext cx="10947772" cy="342899"/>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pPr algn="ctr"/>
            <a:r>
              <a:rPr lang="en-GB" sz="2000"/>
              <a:t>But we got alternatives, like </a:t>
            </a:r>
            <a:r>
              <a:rPr lang="en-GB" sz="2000" err="1"/>
              <a:t>signalr</a:t>
            </a:r>
            <a:r>
              <a:rPr lang="en-GB" sz="2000"/>
              <a:t>, </a:t>
            </a:r>
            <a:r>
              <a:rPr lang="en-GB" sz="2000" err="1"/>
              <a:t>mqs</a:t>
            </a:r>
            <a:r>
              <a:rPr lang="en-GB" sz="2000"/>
              <a:t>, or...</a:t>
            </a:r>
          </a:p>
        </p:txBody>
      </p:sp>
    </p:spTree>
    <p:extLst>
      <p:ext uri="{BB962C8B-B14F-4D97-AF65-F5344CB8AC3E}">
        <p14:creationId xmlns:p14="http://schemas.microsoft.com/office/powerpoint/2010/main" val="1517319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CA76C3-0071-7727-3159-705211561B14}"/>
              </a:ext>
            </a:extLst>
          </p:cNvPr>
          <p:cNvSpPr txBox="1">
            <a:spLocks/>
          </p:cNvSpPr>
          <p:nvPr/>
        </p:nvSpPr>
        <p:spPr>
          <a:xfrm>
            <a:off x="402230" y="801688"/>
            <a:ext cx="9456061" cy="47205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GB" sz="3600"/>
          </a:p>
          <a:p>
            <a:endParaRPr lang="en-GB" sz="2800"/>
          </a:p>
          <a:p>
            <a:r>
              <a:rPr lang="en-GB" sz="1600" i="1"/>
              <a:t>"A high performance, open-source universal RPC framework</a:t>
            </a:r>
          </a:p>
        </p:txBody>
      </p:sp>
      <p:sp>
        <p:nvSpPr>
          <p:cNvPr id="6" name="Title 1">
            <a:extLst>
              <a:ext uri="{FF2B5EF4-FFF2-40B4-BE49-F238E27FC236}">
                <a16:creationId xmlns:a16="http://schemas.microsoft.com/office/drawing/2014/main" id="{4F7F3EE6-6089-53D0-6A69-0A335718F771}"/>
              </a:ext>
            </a:extLst>
          </p:cNvPr>
          <p:cNvSpPr txBox="1">
            <a:spLocks/>
          </p:cNvSpPr>
          <p:nvPr/>
        </p:nvSpPr>
        <p:spPr>
          <a:xfrm>
            <a:off x="4050789" y="1176230"/>
            <a:ext cx="4625755" cy="3390898"/>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GB" sz="4400">
                <a:latin typeface="Ubuntu Medium"/>
              </a:rPr>
              <a:t>G(?)</a:t>
            </a:r>
          </a:p>
          <a:p>
            <a:r>
              <a:rPr lang="en-GB" sz="4400">
                <a:latin typeface="Ubuntu Medium"/>
              </a:rPr>
              <a:t>R(emote)</a:t>
            </a:r>
          </a:p>
          <a:p>
            <a:r>
              <a:rPr lang="en-GB" sz="4400">
                <a:latin typeface="Ubuntu Medium"/>
              </a:rPr>
              <a:t>P(</a:t>
            </a:r>
            <a:r>
              <a:rPr lang="en-GB" sz="4400" err="1">
                <a:latin typeface="Ubuntu Medium"/>
              </a:rPr>
              <a:t>rocedure</a:t>
            </a:r>
            <a:r>
              <a:rPr lang="en-GB" sz="4400">
                <a:latin typeface="Ubuntu Medium"/>
              </a:rPr>
              <a:t>)</a:t>
            </a:r>
          </a:p>
          <a:p>
            <a:r>
              <a:rPr lang="en-GB" sz="4400">
                <a:latin typeface="Ubuntu Medium"/>
              </a:rPr>
              <a:t>C(all)</a:t>
            </a:r>
          </a:p>
          <a:p>
            <a:endParaRPr lang="en-GB" sz="1600" i="1"/>
          </a:p>
        </p:txBody>
      </p:sp>
    </p:spTree>
    <p:extLst>
      <p:ext uri="{BB962C8B-B14F-4D97-AF65-F5344CB8AC3E}">
        <p14:creationId xmlns:p14="http://schemas.microsoft.com/office/powerpoint/2010/main" val="177967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557538" y="1524000"/>
            <a:ext cx="11076924" cy="3868762"/>
          </a:xfrm>
        </p:spPr>
        <p:txBody>
          <a:bodyPr/>
          <a:lstStyle/>
          <a:p>
            <a:r>
              <a:rPr lang="en-GB" sz="6000" dirty="0" err="1"/>
              <a:t>Grpc</a:t>
            </a:r>
            <a:r>
              <a:rPr lang="en-GB" sz="6000" dirty="0"/>
              <a:t>...</a:t>
            </a:r>
            <a:br>
              <a:rPr lang="en-GB" sz="4000" dirty="0"/>
            </a:br>
            <a:br>
              <a:rPr lang="en-GB" sz="3200" dirty="0"/>
            </a:br>
            <a:r>
              <a:rPr lang="en-GB" sz="3200" dirty="0"/>
              <a:t>- uses binary messages formatted by protocol buffers</a:t>
            </a:r>
            <a:br>
              <a:rPr lang="en-GB" sz="3200" dirty="0"/>
            </a:br>
            <a:r>
              <a:rPr lang="en-GB" sz="3200" dirty="0"/>
              <a:t>- must be strictly contract compliant </a:t>
            </a:r>
            <a:br>
              <a:rPr lang="en-GB" sz="3200" dirty="0"/>
            </a:br>
            <a:r>
              <a:rPr lang="en-GB" sz="3200" dirty="0"/>
              <a:t>- is platform-independent</a:t>
            </a:r>
            <a:br>
              <a:rPr lang="en-GB" sz="3200" dirty="0"/>
            </a:br>
            <a:r>
              <a:rPr lang="en-GB" sz="3200" dirty="0"/>
              <a:t>- is Http2 based</a:t>
            </a:r>
            <a:br>
              <a:rPr lang="en-GB" sz="3200" dirty="0"/>
            </a:br>
            <a:r>
              <a:rPr lang="en-GB" sz="3200" dirty="0"/>
              <a:t>- is secure by default (https only!)</a:t>
            </a:r>
            <a:br>
              <a:rPr lang="en-GB" sz="3200" dirty="0"/>
            </a:br>
            <a:r>
              <a:rPr lang="en-GB" sz="3200" dirty="0"/>
              <a:t>- can be used for both unary and stream requests, also bi-directional</a:t>
            </a:r>
            <a:br>
              <a:rPr lang="en-US" dirty="0"/>
            </a:br>
            <a:endParaRPr lang="en-GB" sz="2000" dirty="0"/>
          </a:p>
        </p:txBody>
      </p:sp>
      <p:sp>
        <p:nvSpPr>
          <p:cNvPr id="4" name="Title 1">
            <a:extLst>
              <a:ext uri="{FF2B5EF4-FFF2-40B4-BE49-F238E27FC236}">
                <a16:creationId xmlns:a16="http://schemas.microsoft.com/office/drawing/2014/main" id="{19CA76C3-0071-7727-3159-705211561B14}"/>
              </a:ext>
            </a:extLst>
          </p:cNvPr>
          <p:cNvSpPr txBox="1">
            <a:spLocks/>
          </p:cNvSpPr>
          <p:nvPr/>
        </p:nvSpPr>
        <p:spPr>
          <a:xfrm>
            <a:off x="402230" y="801688"/>
            <a:ext cx="10941315" cy="386876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GB" sz="3600"/>
          </a:p>
        </p:txBody>
      </p:sp>
    </p:spTree>
    <p:extLst>
      <p:ext uri="{BB962C8B-B14F-4D97-AF65-F5344CB8AC3E}">
        <p14:creationId xmlns:p14="http://schemas.microsoft.com/office/powerpoint/2010/main" val="313431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268288"/>
            <a:ext cx="10766959" cy="659321"/>
          </a:xfrm>
        </p:spPr>
        <p:txBody>
          <a:bodyPr/>
          <a:lstStyle/>
          <a:p>
            <a:pPr algn="ctr"/>
            <a:r>
              <a:rPr lang="en-US"/>
              <a:t>http 2 </a:t>
            </a:r>
            <a:r>
              <a:rPr lang="en-US" err="1"/>
              <a:t>gprc</a:t>
            </a:r>
            <a:r>
              <a:rPr lang="en-US"/>
              <a:t> vs http 1.1 rest </a:t>
            </a:r>
            <a:r>
              <a:rPr lang="en-US" err="1"/>
              <a:t>api</a:t>
            </a:r>
            <a:r>
              <a:rPr lang="en-US"/>
              <a:t> – speed and message forms</a:t>
            </a:r>
          </a:p>
        </p:txBody>
      </p:sp>
      <p:sp>
        <p:nvSpPr>
          <p:cNvPr id="4" name="Title 1">
            <a:extLst>
              <a:ext uri="{FF2B5EF4-FFF2-40B4-BE49-F238E27FC236}">
                <a16:creationId xmlns:a16="http://schemas.microsoft.com/office/drawing/2014/main" id="{19CA76C3-0071-7727-3159-705211561B14}"/>
              </a:ext>
            </a:extLst>
          </p:cNvPr>
          <p:cNvSpPr txBox="1">
            <a:spLocks/>
          </p:cNvSpPr>
          <p:nvPr/>
        </p:nvSpPr>
        <p:spPr>
          <a:xfrm>
            <a:off x="402230" y="801688"/>
            <a:ext cx="10941315" cy="386876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GB" sz="3600"/>
          </a:p>
        </p:txBody>
      </p:sp>
      <p:pic>
        <p:nvPicPr>
          <p:cNvPr id="3" name="Picture 2">
            <a:extLst>
              <a:ext uri="{FF2B5EF4-FFF2-40B4-BE49-F238E27FC236}">
                <a16:creationId xmlns:a16="http://schemas.microsoft.com/office/drawing/2014/main" id="{BBFDAB3F-2769-40DC-F59E-E884DAF120F0}"/>
              </a:ext>
            </a:extLst>
          </p:cNvPr>
          <p:cNvPicPr>
            <a:picLocks noChangeAspect="1"/>
          </p:cNvPicPr>
          <p:nvPr/>
        </p:nvPicPr>
        <p:blipFill>
          <a:blip r:embed="rId2"/>
          <a:stretch>
            <a:fillRect/>
          </a:stretch>
        </p:blipFill>
        <p:spPr>
          <a:xfrm>
            <a:off x="791705" y="1528584"/>
            <a:ext cx="6953572" cy="3968728"/>
          </a:xfrm>
          <a:prstGeom prst="rect">
            <a:avLst/>
          </a:prstGeom>
        </p:spPr>
      </p:pic>
      <p:pic>
        <p:nvPicPr>
          <p:cNvPr id="6" name="Picture 5">
            <a:extLst>
              <a:ext uri="{FF2B5EF4-FFF2-40B4-BE49-F238E27FC236}">
                <a16:creationId xmlns:a16="http://schemas.microsoft.com/office/drawing/2014/main" id="{F43324A1-EF0C-FB79-76A9-FDDAAD5CE65E}"/>
              </a:ext>
            </a:extLst>
          </p:cNvPr>
          <p:cNvPicPr>
            <a:picLocks noChangeAspect="1"/>
          </p:cNvPicPr>
          <p:nvPr/>
        </p:nvPicPr>
        <p:blipFill>
          <a:blip r:embed="rId3"/>
          <a:stretch>
            <a:fillRect/>
          </a:stretch>
        </p:blipFill>
        <p:spPr>
          <a:xfrm>
            <a:off x="7920925" y="2003156"/>
            <a:ext cx="3434166" cy="2793569"/>
          </a:xfrm>
          <a:prstGeom prst="rect">
            <a:avLst/>
          </a:prstGeom>
        </p:spPr>
      </p:pic>
    </p:spTree>
    <p:extLst>
      <p:ext uri="{BB962C8B-B14F-4D97-AF65-F5344CB8AC3E}">
        <p14:creationId xmlns:p14="http://schemas.microsoft.com/office/powerpoint/2010/main" val="1277428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268288"/>
            <a:ext cx="11083381" cy="1369661"/>
          </a:xfrm>
        </p:spPr>
        <p:txBody>
          <a:bodyPr/>
          <a:lstStyle/>
          <a:p>
            <a:r>
              <a:rPr lang="en-US" dirty="0" err="1"/>
              <a:t>Grpc</a:t>
            </a:r>
            <a:r>
              <a:rPr lang="en-US" dirty="0"/>
              <a:t> uses protocol buffers, which is schema language for message encoding and validating contracts</a:t>
            </a:r>
            <a:br>
              <a:rPr lang="en-US" dirty="0"/>
            </a:br>
            <a:endParaRPr lang="en-GB" sz="2000"/>
          </a:p>
        </p:txBody>
      </p:sp>
      <p:sp>
        <p:nvSpPr>
          <p:cNvPr id="4" name="Title 1">
            <a:extLst>
              <a:ext uri="{FF2B5EF4-FFF2-40B4-BE49-F238E27FC236}">
                <a16:creationId xmlns:a16="http://schemas.microsoft.com/office/drawing/2014/main" id="{19CA76C3-0071-7727-3159-705211561B14}"/>
              </a:ext>
            </a:extLst>
          </p:cNvPr>
          <p:cNvSpPr txBox="1">
            <a:spLocks/>
          </p:cNvSpPr>
          <p:nvPr/>
        </p:nvSpPr>
        <p:spPr>
          <a:xfrm>
            <a:off x="402230" y="801688"/>
            <a:ext cx="10941315" cy="386876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GB" sz="3600"/>
          </a:p>
        </p:txBody>
      </p:sp>
      <p:pic>
        <p:nvPicPr>
          <p:cNvPr id="3" name="Picture 2">
            <a:extLst>
              <a:ext uri="{FF2B5EF4-FFF2-40B4-BE49-F238E27FC236}">
                <a16:creationId xmlns:a16="http://schemas.microsoft.com/office/drawing/2014/main" id="{C85F95C3-D031-0D2D-4CD7-83CB455C08A2}"/>
              </a:ext>
            </a:extLst>
          </p:cNvPr>
          <p:cNvPicPr>
            <a:picLocks noChangeAspect="1"/>
          </p:cNvPicPr>
          <p:nvPr/>
        </p:nvPicPr>
        <p:blipFill>
          <a:blip r:embed="rId2"/>
          <a:stretch>
            <a:fillRect/>
          </a:stretch>
        </p:blipFill>
        <p:spPr>
          <a:xfrm>
            <a:off x="2141349" y="1565613"/>
            <a:ext cx="7618707" cy="4837484"/>
          </a:xfrm>
          <a:prstGeom prst="rect">
            <a:avLst/>
          </a:prstGeom>
        </p:spPr>
      </p:pic>
    </p:spTree>
    <p:extLst>
      <p:ext uri="{BB962C8B-B14F-4D97-AF65-F5344CB8AC3E}">
        <p14:creationId xmlns:p14="http://schemas.microsoft.com/office/powerpoint/2010/main" val="4267698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268288"/>
            <a:ext cx="11083381" cy="1369661"/>
          </a:xfrm>
        </p:spPr>
        <p:txBody>
          <a:bodyPr/>
          <a:lstStyle/>
          <a:p>
            <a:r>
              <a:rPr lang="en-US" dirty="0"/>
              <a:t>Security</a:t>
            </a:r>
            <a:br>
              <a:rPr lang="en-US" dirty="0"/>
            </a:br>
            <a:endParaRPr lang="en-GB" sz="2000" dirty="0"/>
          </a:p>
        </p:txBody>
      </p:sp>
      <p:sp>
        <p:nvSpPr>
          <p:cNvPr id="4" name="Title 1">
            <a:extLst>
              <a:ext uri="{FF2B5EF4-FFF2-40B4-BE49-F238E27FC236}">
                <a16:creationId xmlns:a16="http://schemas.microsoft.com/office/drawing/2014/main" id="{19CA76C3-0071-7727-3159-705211561B14}"/>
              </a:ext>
            </a:extLst>
          </p:cNvPr>
          <p:cNvSpPr txBox="1">
            <a:spLocks/>
          </p:cNvSpPr>
          <p:nvPr/>
        </p:nvSpPr>
        <p:spPr>
          <a:xfrm>
            <a:off x="402230" y="801688"/>
            <a:ext cx="10941315" cy="386876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GB" sz="3600"/>
          </a:p>
        </p:txBody>
      </p:sp>
      <p:sp>
        <p:nvSpPr>
          <p:cNvPr id="6" name="Title 1">
            <a:extLst>
              <a:ext uri="{FF2B5EF4-FFF2-40B4-BE49-F238E27FC236}">
                <a16:creationId xmlns:a16="http://schemas.microsoft.com/office/drawing/2014/main" id="{58430831-1114-A8D9-DA4C-87BCDCDDDF22}"/>
              </a:ext>
            </a:extLst>
          </p:cNvPr>
          <p:cNvSpPr txBox="1">
            <a:spLocks/>
          </p:cNvSpPr>
          <p:nvPr/>
        </p:nvSpPr>
        <p:spPr>
          <a:xfrm>
            <a:off x="709938" y="1676400"/>
            <a:ext cx="11076924" cy="386876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US" sz="3200" dirty="0"/>
          </a:p>
          <a:p>
            <a:br>
              <a:rPr lang="en-US" dirty="0"/>
            </a:br>
            <a:endParaRPr lang="en-US" sz="2000" dirty="0"/>
          </a:p>
        </p:txBody>
      </p:sp>
      <p:sp>
        <p:nvSpPr>
          <p:cNvPr id="8" name="Title 1">
            <a:extLst>
              <a:ext uri="{FF2B5EF4-FFF2-40B4-BE49-F238E27FC236}">
                <a16:creationId xmlns:a16="http://schemas.microsoft.com/office/drawing/2014/main" id="{3E9DC671-5D4C-F124-4A44-65478AE7A2FA}"/>
              </a:ext>
            </a:extLst>
          </p:cNvPr>
          <p:cNvSpPr txBox="1">
            <a:spLocks/>
          </p:cNvSpPr>
          <p:nvPr/>
        </p:nvSpPr>
        <p:spPr>
          <a:xfrm>
            <a:off x="410304" y="2209799"/>
            <a:ext cx="11076924" cy="1989593"/>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US" sz="3200" dirty="0" err="1"/>
              <a:t>Grpc</a:t>
            </a:r>
            <a:r>
              <a:rPr lang="en-US" sz="3200" dirty="0"/>
              <a:t>, uses standard http-based security mechanisms, like certifications and tokens</a:t>
            </a:r>
          </a:p>
          <a:p>
            <a:br>
              <a:rPr lang="en-US" dirty="0"/>
            </a:br>
            <a:endParaRPr lang="en-US" sz="2000" dirty="0"/>
          </a:p>
        </p:txBody>
      </p:sp>
    </p:spTree>
    <p:extLst>
      <p:ext uri="{BB962C8B-B14F-4D97-AF65-F5344CB8AC3E}">
        <p14:creationId xmlns:p14="http://schemas.microsoft.com/office/powerpoint/2010/main" val="3010412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268289"/>
            <a:ext cx="11083381" cy="571010"/>
          </a:xfrm>
        </p:spPr>
        <p:txBody>
          <a:bodyPr/>
          <a:lstStyle/>
          <a:p>
            <a:pPr algn="ctr"/>
            <a:r>
              <a:rPr lang="en-US" dirty="0" err="1"/>
              <a:t>Grpc</a:t>
            </a:r>
            <a:r>
              <a:rPr lang="en-US" dirty="0"/>
              <a:t> uses unary and stream-based communication</a:t>
            </a:r>
          </a:p>
        </p:txBody>
      </p:sp>
      <p:sp>
        <p:nvSpPr>
          <p:cNvPr id="4" name="Title 1">
            <a:extLst>
              <a:ext uri="{FF2B5EF4-FFF2-40B4-BE49-F238E27FC236}">
                <a16:creationId xmlns:a16="http://schemas.microsoft.com/office/drawing/2014/main" id="{19CA76C3-0071-7727-3159-705211561B14}"/>
              </a:ext>
            </a:extLst>
          </p:cNvPr>
          <p:cNvSpPr txBox="1">
            <a:spLocks/>
          </p:cNvSpPr>
          <p:nvPr/>
        </p:nvSpPr>
        <p:spPr>
          <a:xfrm>
            <a:off x="402230" y="801688"/>
            <a:ext cx="10941315" cy="386876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endParaRPr lang="en-GB" sz="3600"/>
          </a:p>
        </p:txBody>
      </p:sp>
      <p:pic>
        <p:nvPicPr>
          <p:cNvPr id="5" name="Obraz 4">
            <a:extLst>
              <a:ext uri="{FF2B5EF4-FFF2-40B4-BE49-F238E27FC236}">
                <a16:creationId xmlns:a16="http://schemas.microsoft.com/office/drawing/2014/main" id="{6352475A-FA4C-8B53-AFA2-CCF26123AA6B}"/>
              </a:ext>
            </a:extLst>
          </p:cNvPr>
          <p:cNvPicPr>
            <a:picLocks noChangeAspect="1"/>
          </p:cNvPicPr>
          <p:nvPr/>
        </p:nvPicPr>
        <p:blipFill>
          <a:blip r:embed="rId2"/>
          <a:stretch>
            <a:fillRect/>
          </a:stretch>
        </p:blipFill>
        <p:spPr>
          <a:xfrm>
            <a:off x="1816997" y="1523510"/>
            <a:ext cx="8259012" cy="4570902"/>
          </a:xfrm>
          <a:prstGeom prst="rect">
            <a:avLst/>
          </a:prstGeom>
        </p:spPr>
      </p:pic>
    </p:spTree>
    <p:extLst>
      <p:ext uri="{BB962C8B-B14F-4D97-AF65-F5344CB8AC3E}">
        <p14:creationId xmlns:p14="http://schemas.microsoft.com/office/powerpoint/2010/main" val="8773538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400660D9B0E6F4E9B439869C478556D" ma:contentTypeVersion="13" ma:contentTypeDescription="Utwórz nowy dokument." ma:contentTypeScope="" ma:versionID="1c27ea6304b76a4d6c24a9199012f226">
  <xsd:schema xmlns:xsd="http://www.w3.org/2001/XMLSchema" xmlns:xs="http://www.w3.org/2001/XMLSchema" xmlns:p="http://schemas.microsoft.com/office/2006/metadata/properties" xmlns:ns3="001eacd7-0158-4be7-9304-9480eb264385" xmlns:ns4="8e72db19-6c50-45b5-b677-5ef9dc3cf3cf" targetNamespace="http://schemas.microsoft.com/office/2006/metadata/properties" ma:root="true" ma:fieldsID="93de44fecdadf62efefb11cf3ee31a74" ns3:_="" ns4:_="">
    <xsd:import namespace="001eacd7-0158-4be7-9304-9480eb264385"/>
    <xsd:import namespace="8e72db19-6c50-45b5-b677-5ef9dc3cf3c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1eacd7-0158-4be7-9304-9480eb264385"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Udostępnione dla — szczegóły" ma:internalName="SharedWithDetails" ma:readOnly="true">
      <xsd:simpleType>
        <xsd:restriction base="dms:Note">
          <xsd:maxLength value="255"/>
        </xsd:restriction>
      </xsd:simpleType>
    </xsd:element>
    <xsd:element name="SharingHintHash" ma:index="10" nillable="true" ma:displayName="Skrót wskazówki dotyczącej udostępniania"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2db19-6c50-45b5-b677-5ef9dc3cf3c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e72db19-6c50-45b5-b677-5ef9dc3cf3cf" xsi:nil="true"/>
  </documentManagement>
</p:properties>
</file>

<file path=customXml/itemProps1.xml><?xml version="1.0" encoding="utf-8"?>
<ds:datastoreItem xmlns:ds="http://schemas.openxmlformats.org/officeDocument/2006/customXml" ds:itemID="{E7AD8A1D-59FF-4613-90AE-23490744E59F}">
  <ds:schemaRefs>
    <ds:schemaRef ds:uri="001eacd7-0158-4be7-9304-9480eb264385"/>
    <ds:schemaRef ds:uri="8e72db19-6c50-45b5-b677-5ef9dc3cf3c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941E1A9-0998-4BCC-8A3D-8EAB16ADB626}">
  <ds:schemaRefs>
    <ds:schemaRef ds:uri="http://schemas.microsoft.com/sharepoint/v3/contenttype/forms"/>
  </ds:schemaRefs>
</ds:datastoreItem>
</file>

<file path=customXml/itemProps3.xml><?xml version="1.0" encoding="utf-8"?>
<ds:datastoreItem xmlns:ds="http://schemas.openxmlformats.org/officeDocument/2006/customXml" ds:itemID="{FF982877-D147-4C15-B050-A052E4937983}">
  <ds:schemaRefs>
    <ds:schemaRef ds:uri="http://purl.org/dc/terms/"/>
    <ds:schemaRef ds:uri="http://purl.org/dc/elements/1.1/"/>
    <ds:schemaRef ds:uri="http://www.w3.org/XML/1998/namespace"/>
    <ds:schemaRef ds:uri="001eacd7-0158-4be7-9304-9480eb264385"/>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8e72db19-6c50-45b5-b677-5ef9dc3cf3c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Capgemini Template-Standard-2023</Template>
  <TotalTime>61</TotalTime>
  <Words>383</Words>
  <Application>Microsoft Office PowerPoint</Application>
  <PresentationFormat>Widescreen</PresentationFormat>
  <Paragraphs>32</Paragraphs>
  <Slides>12</Slides>
  <Notes>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Capgemini2021</vt:lpstr>
      <vt:lpstr>No Rest          till  gRpc!</vt:lpstr>
      <vt:lpstr>No Rest          till  gRpc!</vt:lpstr>
      <vt:lpstr>When it comes to communications, most coders have clear preferences:</vt:lpstr>
      <vt:lpstr>PowerPoint Presentation</vt:lpstr>
      <vt:lpstr>Grpc...  - uses binary messages formatted by protocol buffers - must be strictly contract compliant  - is platform-independent - is Http2 based - is secure by default (https only!) - can be used for both unary and stream requests, also bi-directional </vt:lpstr>
      <vt:lpstr>http 2 gprc vs http 1.1 rest api – speed and message forms</vt:lpstr>
      <vt:lpstr>Grpc uses protocol buffers, which is schema language for message encoding and validating contracts </vt:lpstr>
      <vt:lpstr>Security </vt:lpstr>
      <vt:lpstr>Grpc uses unary and stream-based communication</vt:lpstr>
      <vt:lpstr>Disadvantages: </vt:lpstr>
      <vt:lpstr>GET THE   FUTURE  YOU WANT</vt:lpstr>
      <vt:lpstr>About Capgemini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Rest          till  gRpc!</dc:title>
  <dc:subject>ppt standard template</dc:subject>
  <dc:creator>Łukasz Bielenin</dc:creator>
  <cp:lastModifiedBy>Łukasz Bielenin</cp:lastModifiedBy>
  <cp:revision>66</cp:revision>
  <dcterms:created xsi:type="dcterms:W3CDTF">2023-10-21T10:58:41Z</dcterms:created>
  <dcterms:modified xsi:type="dcterms:W3CDTF">2023-10-26T18:47:27Z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0x0101004400660D9B0E6F4E9B439869C478556D</vt:lpwstr>
  </property>
</Properties>
</file>